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Italics" charset="1" panose="00000000000000000000"/>
      <p:regular r:id="rId18"/>
    </p:embeddedFont>
    <p:embeddedFont>
      <p:font typeface="Now Bold" charset="1" panose="000008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DM Sans Bold" charset="1" panose="00000000000000000000"/>
      <p:regular r:id="rId21"/>
    </p:embeddedFont>
    <p:embeddedFont>
      <p:font typeface="Now" charset="1" panose="00000500000000000000"/>
      <p:regular r:id="rId22"/>
    </p:embeddedFont>
    <p:embeddedFont>
      <p:font typeface="DM Sans" charset="1" panose="00000000000000000000"/>
      <p:regular r:id="rId23"/>
    </p:embeddedFont>
    <p:embeddedFont>
      <p:font typeface="Open Sans" charset="1" panose="020B06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9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282" t="0" r="-5628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6748421"/>
            <a:ext cx="7913921" cy="142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Apresentado por:</a:t>
            </a:r>
          </a:p>
          <a:p>
            <a:pPr algn="l" marL="654264" indent="-327132" lvl="1">
              <a:lnSpc>
                <a:spcPts val="3727"/>
              </a:lnSpc>
              <a:buFont typeface="Arial"/>
              <a:buChar char="•"/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Lucas Henrique</a:t>
            </a:r>
          </a:p>
          <a:p>
            <a:pPr algn="l" marL="654264" indent="-327132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Rômulo da Silva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167" y="2811387"/>
            <a:ext cx="10959085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Monitoramento ambiental wireless para cidades inteligentes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8623" y="1245875"/>
            <a:ext cx="2126388" cy="7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b="true" sz="2545" i="true" spc="-50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&amp;$%#</a:t>
            </a:r>
          </a:p>
          <a:p>
            <a:pPr algn="l">
              <a:lnSpc>
                <a:spcPts val="3131"/>
              </a:lnSpc>
            </a:pPr>
            <a:r>
              <a:rPr lang="en-US" b="true" sz="2545" i="true" spc="-50">
                <a:solidFill>
                  <a:srgbClr val="56AEFF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portas!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3748" y="5837717"/>
            <a:ext cx="7913921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b="true" sz="3030">
                <a:solidFill>
                  <a:srgbClr val="CFF4FF"/>
                </a:solidFill>
                <a:latin typeface="DM Sans Bold"/>
                <a:ea typeface="DM Sans Bold"/>
                <a:cs typeface="DM Sans Bold"/>
                <a:sym typeface="DM Sans Bold"/>
              </a:rPr>
              <a:t>Um artigo de Cícero Mateus pela UFT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567151" y="2636764"/>
            <a:ext cx="11153697" cy="5798739"/>
          </a:xfrm>
          <a:custGeom>
            <a:avLst/>
            <a:gdLst/>
            <a:ahLst/>
            <a:cxnLst/>
            <a:rect r="r" b="b" t="t" l="l"/>
            <a:pathLst>
              <a:path h="5798739" w="11153697">
                <a:moveTo>
                  <a:pt x="0" y="0"/>
                </a:moveTo>
                <a:lnTo>
                  <a:pt x="11153698" y="0"/>
                </a:lnTo>
                <a:lnTo>
                  <a:pt x="11153698" y="5798739"/>
                </a:lnTo>
                <a:lnTo>
                  <a:pt x="0" y="579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5001" y="591050"/>
            <a:ext cx="6977998" cy="12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IMAGENS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0722" y="4206681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3607" y="4206681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00230" y="4206681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44216" y="4778939"/>
            <a:ext cx="1399568" cy="1399568"/>
          </a:xfrm>
          <a:custGeom>
            <a:avLst/>
            <a:gdLst/>
            <a:ahLst/>
            <a:cxnLst/>
            <a:rect r="r" b="b" t="t" l="l"/>
            <a:pathLst>
              <a:path h="1399568" w="1399568">
                <a:moveTo>
                  <a:pt x="0" y="0"/>
                </a:moveTo>
                <a:lnTo>
                  <a:pt x="1399568" y="0"/>
                </a:lnTo>
                <a:lnTo>
                  <a:pt x="1399568" y="1399567"/>
                </a:lnTo>
                <a:lnTo>
                  <a:pt x="0" y="1399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738767" y="4680294"/>
            <a:ext cx="1378196" cy="1378196"/>
          </a:xfrm>
          <a:custGeom>
            <a:avLst/>
            <a:gdLst/>
            <a:ahLst/>
            <a:cxnLst/>
            <a:rect r="r" b="b" t="t" l="l"/>
            <a:pathLst>
              <a:path h="1378196" w="1378196">
                <a:moveTo>
                  <a:pt x="0" y="0"/>
                </a:moveTo>
                <a:lnTo>
                  <a:pt x="1378197" y="0"/>
                </a:lnTo>
                <a:lnTo>
                  <a:pt x="1378197" y="1378196"/>
                </a:lnTo>
                <a:lnTo>
                  <a:pt x="0" y="137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45012" y="4551088"/>
            <a:ext cx="1407483" cy="1636609"/>
          </a:xfrm>
          <a:custGeom>
            <a:avLst/>
            <a:gdLst/>
            <a:ahLst/>
            <a:cxnLst/>
            <a:rect r="r" b="b" t="t" l="l"/>
            <a:pathLst>
              <a:path h="1636609" w="1407483">
                <a:moveTo>
                  <a:pt x="0" y="0"/>
                </a:moveTo>
                <a:lnTo>
                  <a:pt x="1407483" y="0"/>
                </a:lnTo>
                <a:lnTo>
                  <a:pt x="1407483" y="1636608"/>
                </a:lnTo>
                <a:lnTo>
                  <a:pt x="0" y="1636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45356" y="1718581"/>
            <a:ext cx="8197288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b="true" sz="537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RESULTADOS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43721" y="2641730"/>
            <a:ext cx="10596820" cy="79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projeto, na data de conclusão, não foi implantado. Mas chegou a alguns resultados interessantes: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11792" y="6262377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Eficiência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43627" y="6762249"/>
            <a:ext cx="3200745" cy="10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 atenção dada desde o início à arquitetura e ao processo de software resultou num produto escalável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46418" y="6262377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Escalabilidade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3487" y="6762249"/>
            <a:ext cx="3200745" cy="10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A utilização de um sistemade autenticação, firewalls, backup e possibilidade de criptografia faz uma boa proteção da estrutura.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66278" y="6262377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b="true" sz="2300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Segurança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40362" y="6762249"/>
            <a:ext cx="3200745" cy="10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O fato do sistema ser enxuto e somente enviar informações quando necessário torna tudo muito eficiente em recursos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5514" y="3480830"/>
            <a:ext cx="10434893" cy="131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Valeu, guys 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6813" y="1884522"/>
            <a:ext cx="1810574" cy="67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true" spc="-43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PORTAS PARA DE MUEEEEER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89098" y="2798190"/>
            <a:ext cx="8457192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O que é uma Cidade inteligente?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4503" y="5615336"/>
            <a:ext cx="6542245" cy="151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790" spc="175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Coleta e dados e estatística são fundamentais para o desenvolvimento desse tipo de lugar.</a:t>
            </a:r>
          </a:p>
          <a:p>
            <a:pPr algn="ctr">
              <a:lnSpc>
                <a:spcPts val="2471"/>
              </a:lnSpc>
            </a:pPr>
          </a:p>
          <a:p>
            <a:pPr algn="ctr">
              <a:lnSpc>
                <a:spcPts val="2471"/>
              </a:lnSpc>
            </a:pPr>
            <a:r>
              <a:rPr lang="en-US" sz="1790" spc="175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Alguns dos principais aspectos impactados são o transporte, o saneamento e a segurança.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75" y="0"/>
            <a:ext cx="18220225" cy="10248876"/>
          </a:xfrm>
          <a:custGeom>
            <a:avLst/>
            <a:gdLst/>
            <a:ahLst/>
            <a:cxnLst/>
            <a:rect r="r" b="b" t="t" l="l"/>
            <a:pathLst>
              <a:path h="10248876" w="18220225">
                <a:moveTo>
                  <a:pt x="0" y="0"/>
                </a:moveTo>
                <a:lnTo>
                  <a:pt x="18220225" y="0"/>
                </a:lnTo>
                <a:lnTo>
                  <a:pt x="18220225" y="10248876"/>
                </a:lnTo>
                <a:lnTo>
                  <a:pt x="0" y="10248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205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5021151" y="6675889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021151" y="9683027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021151" y="2372600"/>
            <a:ext cx="82456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 TRABALHO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5834" y="3901868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 objetivo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92690" y="4781174"/>
            <a:ext cx="6902620" cy="154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implantação de uma rede de coleta de informações ambientais na cidade de Porto Nacional, Tocantins, desde a infraestrutura de TI até a publicação de um sistema web e abertura de APIs.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18405" y="6937826"/>
            <a:ext cx="713827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 que faz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92690" y="7817132"/>
            <a:ext cx="6902620" cy="154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projeto feito por Cícero mede grandezas como temperatura, umidade, radiação ultravioleta, presença de incêndios e concentração de gases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tóxicos e fumaça.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8379" t="0" r="-1837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50263" y="3592830"/>
            <a:ext cx="4036467" cy="2270513"/>
          </a:xfrm>
          <a:custGeom>
            <a:avLst/>
            <a:gdLst/>
            <a:ahLst/>
            <a:cxnLst/>
            <a:rect r="r" b="b" t="t" l="l"/>
            <a:pathLst>
              <a:path h="2270513" w="4036467">
                <a:moveTo>
                  <a:pt x="0" y="0"/>
                </a:moveTo>
                <a:lnTo>
                  <a:pt x="4036467" y="0"/>
                </a:lnTo>
                <a:lnTo>
                  <a:pt x="4036467" y="2270512"/>
                </a:lnTo>
                <a:lnTo>
                  <a:pt x="0" y="2270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50263" y="6132538"/>
            <a:ext cx="3861612" cy="2896209"/>
          </a:xfrm>
          <a:custGeom>
            <a:avLst/>
            <a:gdLst/>
            <a:ahLst/>
            <a:cxnLst/>
            <a:rect r="r" b="b" t="t" l="l"/>
            <a:pathLst>
              <a:path h="2896209" w="3861612">
                <a:moveTo>
                  <a:pt x="0" y="0"/>
                </a:moveTo>
                <a:lnTo>
                  <a:pt x="3861612" y="0"/>
                </a:lnTo>
                <a:lnTo>
                  <a:pt x="3861612" y="2896209"/>
                </a:lnTo>
                <a:lnTo>
                  <a:pt x="0" y="2896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50263" y="1900087"/>
            <a:ext cx="62351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HARDWARE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79082" y="3526155"/>
            <a:ext cx="3727948" cy="71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1"/>
              </a:lnSpc>
              <a:spcBef>
                <a:spcPct val="0"/>
              </a:spcBef>
            </a:pPr>
            <a:r>
              <a:rPr lang="en-US" sz="42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ESP32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1654" y="6882220"/>
            <a:ext cx="3727948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Sensor de temperatura e umidade, que trabalha com uma cápsula com substrato entre dois eletrodos e retorna a resistência entre eles.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9082" y="4196804"/>
            <a:ext cx="3727948" cy="10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Um microcontrolador barato com wifi  e bluetooth integrados de fábrica.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1654" y="6065863"/>
            <a:ext cx="3727948" cy="71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1"/>
              </a:lnSpc>
              <a:spcBef>
                <a:spcPct val="0"/>
              </a:spcBef>
            </a:pPr>
            <a:r>
              <a:rPr lang="en-US" sz="42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DHT11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50263" y="3645057"/>
            <a:ext cx="4223451" cy="2560526"/>
          </a:xfrm>
          <a:custGeom>
            <a:avLst/>
            <a:gdLst/>
            <a:ahLst/>
            <a:cxnLst/>
            <a:rect r="r" b="b" t="t" l="l"/>
            <a:pathLst>
              <a:path h="2560526" w="4223451">
                <a:moveTo>
                  <a:pt x="0" y="0"/>
                </a:moveTo>
                <a:lnTo>
                  <a:pt x="4223451" y="0"/>
                </a:lnTo>
                <a:lnTo>
                  <a:pt x="4223451" y="2560527"/>
                </a:lnTo>
                <a:lnTo>
                  <a:pt x="0" y="256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685" r="-1966" b="-4150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50263" y="6519192"/>
            <a:ext cx="3568394" cy="3216222"/>
          </a:xfrm>
          <a:custGeom>
            <a:avLst/>
            <a:gdLst/>
            <a:ahLst/>
            <a:cxnLst/>
            <a:rect r="r" b="b" t="t" l="l"/>
            <a:pathLst>
              <a:path h="3216222" w="3568394">
                <a:moveTo>
                  <a:pt x="0" y="0"/>
                </a:moveTo>
                <a:lnTo>
                  <a:pt x="3568394" y="0"/>
                </a:lnTo>
                <a:lnTo>
                  <a:pt x="3568394" y="3216222"/>
                </a:lnTo>
                <a:lnTo>
                  <a:pt x="0" y="3216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4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899382" y="0"/>
            <a:ext cx="8958965" cy="9313047"/>
            <a:chOff x="0" y="0"/>
            <a:chExt cx="6108573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7"/>
              <a:stretch>
                <a:fillRect l="-18379" t="0" r="-1837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320459" y="1760435"/>
            <a:ext cx="62351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HARDWARE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75258" y="3578382"/>
            <a:ext cx="3727948" cy="71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1"/>
              </a:lnSpc>
              <a:spcBef>
                <a:spcPct val="0"/>
              </a:spcBef>
            </a:pPr>
            <a:r>
              <a:rPr lang="en-US" sz="42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GUVA S12SD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75258" y="7286452"/>
            <a:ext cx="3727948" cy="180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Detector de gases configurável que funciona absorvendo as partículas na superficie, assim alterando a resistência.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75258" y="4252311"/>
            <a:ext cx="3727948" cy="71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Sensor de luz ultravioleta com saída analógica.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5258" y="6612523"/>
            <a:ext cx="3727948" cy="71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1"/>
              </a:lnSpc>
              <a:spcBef>
                <a:spcPct val="0"/>
              </a:spcBef>
            </a:pPr>
            <a:r>
              <a:rPr lang="en-US" sz="42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MQ-135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80047" y="-54747"/>
            <a:ext cx="8958965" cy="931304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/>
              <a:stretch>
                <a:fillRect l="-19301" t="0" r="-1930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700983" y="3367587"/>
            <a:ext cx="2925667" cy="1645687"/>
          </a:xfrm>
          <a:custGeom>
            <a:avLst/>
            <a:gdLst/>
            <a:ahLst/>
            <a:cxnLst/>
            <a:rect r="r" b="b" t="t" l="l"/>
            <a:pathLst>
              <a:path h="1645687" w="2925667">
                <a:moveTo>
                  <a:pt x="0" y="0"/>
                </a:moveTo>
                <a:lnTo>
                  <a:pt x="2925667" y="0"/>
                </a:lnTo>
                <a:lnTo>
                  <a:pt x="2925667" y="1645687"/>
                </a:lnTo>
                <a:lnTo>
                  <a:pt x="0" y="164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99558" y="3367587"/>
            <a:ext cx="2642504" cy="1645687"/>
          </a:xfrm>
          <a:custGeom>
            <a:avLst/>
            <a:gdLst/>
            <a:ahLst/>
            <a:cxnLst/>
            <a:rect r="r" b="b" t="t" l="l"/>
            <a:pathLst>
              <a:path h="1645687" w="2642504">
                <a:moveTo>
                  <a:pt x="0" y="0"/>
                </a:moveTo>
                <a:lnTo>
                  <a:pt x="2642503" y="0"/>
                </a:lnTo>
                <a:lnTo>
                  <a:pt x="2642503" y="1645687"/>
                </a:lnTo>
                <a:lnTo>
                  <a:pt x="0" y="1645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00983" y="5554998"/>
            <a:ext cx="3757362" cy="2047762"/>
          </a:xfrm>
          <a:custGeom>
            <a:avLst/>
            <a:gdLst/>
            <a:ahLst/>
            <a:cxnLst/>
            <a:rect r="r" b="b" t="t" l="l"/>
            <a:pathLst>
              <a:path h="2047762" w="3757362">
                <a:moveTo>
                  <a:pt x="0" y="0"/>
                </a:moveTo>
                <a:lnTo>
                  <a:pt x="3757363" y="0"/>
                </a:lnTo>
                <a:lnTo>
                  <a:pt x="3757363" y="2047762"/>
                </a:lnTo>
                <a:lnTo>
                  <a:pt x="0" y="2047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11228" y="5554998"/>
            <a:ext cx="3073565" cy="2047762"/>
          </a:xfrm>
          <a:custGeom>
            <a:avLst/>
            <a:gdLst/>
            <a:ahLst/>
            <a:cxnLst/>
            <a:rect r="r" b="b" t="t" l="l"/>
            <a:pathLst>
              <a:path h="2047762" w="3073565">
                <a:moveTo>
                  <a:pt x="0" y="0"/>
                </a:moveTo>
                <a:lnTo>
                  <a:pt x="3073564" y="0"/>
                </a:lnTo>
                <a:lnTo>
                  <a:pt x="3073564" y="2047762"/>
                </a:lnTo>
                <a:lnTo>
                  <a:pt x="0" y="2047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00983" y="1815012"/>
            <a:ext cx="623517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SOFTWARE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00983" y="8060628"/>
            <a:ext cx="6520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*além de VPN, firewall, backup...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944694" y="1908992"/>
            <a:ext cx="10398611" cy="7082297"/>
          </a:xfrm>
          <a:custGeom>
            <a:avLst/>
            <a:gdLst/>
            <a:ahLst/>
            <a:cxnLst/>
            <a:rect r="r" b="b" t="t" l="l"/>
            <a:pathLst>
              <a:path h="7082297" w="10398611">
                <a:moveTo>
                  <a:pt x="0" y="0"/>
                </a:moveTo>
                <a:lnTo>
                  <a:pt x="10398612" y="0"/>
                </a:lnTo>
                <a:lnTo>
                  <a:pt x="10398612" y="7082298"/>
                </a:lnTo>
                <a:lnTo>
                  <a:pt x="0" y="7082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5001" y="415418"/>
            <a:ext cx="6977998" cy="12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IMAGENS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241624" y="2115601"/>
            <a:ext cx="11804753" cy="6570918"/>
          </a:xfrm>
          <a:custGeom>
            <a:avLst/>
            <a:gdLst/>
            <a:ahLst/>
            <a:cxnLst/>
            <a:rect r="r" b="b" t="t" l="l"/>
            <a:pathLst>
              <a:path h="6570918" w="11804753">
                <a:moveTo>
                  <a:pt x="0" y="0"/>
                </a:moveTo>
                <a:lnTo>
                  <a:pt x="11804752" y="0"/>
                </a:lnTo>
                <a:lnTo>
                  <a:pt x="11804752" y="6570918"/>
                </a:lnTo>
                <a:lnTo>
                  <a:pt x="0" y="657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9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5001" y="583715"/>
            <a:ext cx="6977998" cy="12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IMAGENS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594894" y="2096595"/>
            <a:ext cx="11098212" cy="6739349"/>
          </a:xfrm>
          <a:custGeom>
            <a:avLst/>
            <a:gdLst/>
            <a:ahLst/>
            <a:cxnLst/>
            <a:rect r="r" b="b" t="t" l="l"/>
            <a:pathLst>
              <a:path h="6739349" w="11098212">
                <a:moveTo>
                  <a:pt x="0" y="0"/>
                </a:moveTo>
                <a:lnTo>
                  <a:pt x="11098212" y="0"/>
                </a:lnTo>
                <a:lnTo>
                  <a:pt x="11098212" y="6739349"/>
                </a:lnTo>
                <a:lnTo>
                  <a:pt x="0" y="6739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5001" y="447675"/>
            <a:ext cx="6977998" cy="12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IMAGENS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DAGUWzJlVBw</dc:identifier>
  <dcterms:modified xsi:type="dcterms:W3CDTF">2011-08-01T06:04:30Z</dcterms:modified>
  <cp:revision>1</cp:revision>
  <dc:title>monitoramento ambiental</dc:title>
</cp:coreProperties>
</file>